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2579"/>
    <p:restoredTop sz="90000"/>
  </p:normalViewPr>
  <p:slideViewPr>
    <p:cSldViewPr snapToGrid="0" snapToObjects="1">
      <p:cViewPr varScale="1">
        <p:scale>
          <a:sx n="99" d="100"/>
          <a:sy n="99" d="100"/>
        </p:scale>
        <p:origin x="1170" y="90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2024-05-12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2024-05-12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2024-05-12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2024-05-12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2024-05-12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2024-05-12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2024-05-12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2024-05-12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2024-05-12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2024-05-12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2024-05-12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2024-05-12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2024-05-12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99269" y="154773"/>
            <a:ext cx="1692810" cy="449543"/>
          </a:xfrm>
          <a:prstGeom prst="rect">
            <a:avLst/>
          </a:prstGeom>
        </p:spPr>
      </p:pic>
      <p:sp>
        <p:nvSpPr>
          <p:cNvPr id="6" name="TextBox 12"/>
          <p:cNvSpPr txBox="1"/>
          <p:nvPr/>
        </p:nvSpPr>
        <p:spPr>
          <a:xfrm>
            <a:off x="7792012" y="6502615"/>
            <a:ext cx="4386653" cy="296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 i="1">
                <a:solidFill>
                  <a:schemeClr val="accent5">
                    <a:lumMod val="50000"/>
                  </a:schemeClr>
                </a:solidFill>
                <a:latin typeface="맑은 고딕"/>
              </a:rPr>
              <a:t>Energy &amp; Material Circulation System Laboratory</a:t>
            </a:r>
            <a:endParaRPr lang="ko-KR" altLang="en-US" sz="1400" b="1" i="1">
              <a:solidFill>
                <a:schemeClr val="accent5">
                  <a:lumMod val="50000"/>
                </a:schemeClr>
              </a:solidFill>
              <a:latin typeface="맑은 고딕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0" y="2413337"/>
            <a:ext cx="12192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5000" b="1" dirty="0">
                <a:solidFill>
                  <a:schemeClr val="accent1"/>
                </a:solidFill>
                <a:latin typeface="+mj-ea"/>
                <a:ea typeface="+mj-ea"/>
              </a:rPr>
              <a:t>Thermodynamics and Combustion</a:t>
            </a:r>
          </a:p>
          <a:p>
            <a:pPr algn="ctr" latinLnBrk="0">
              <a:defRPr/>
            </a:pPr>
            <a:r>
              <a:rPr lang="en-US" altLang="ko-KR" sz="5000" b="1" dirty="0">
                <a:solidFill>
                  <a:schemeClr val="accent1"/>
                </a:solidFill>
                <a:latin typeface="+mj-ea"/>
                <a:ea typeface="+mj-ea"/>
              </a:rPr>
              <a:t>Midterm presentation</a:t>
            </a:r>
            <a:endParaRPr lang="ko-KR" altLang="en-US" sz="5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8" name="TextBox 17"/>
          <p:cNvSpPr txBox="1"/>
          <p:nvPr/>
        </p:nvSpPr>
        <p:spPr>
          <a:xfrm>
            <a:off x="6770076" y="4964241"/>
            <a:ext cx="4375597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2400" dirty="0">
                <a:latin typeface="+mj-ea"/>
                <a:ea typeface="+mj-ea"/>
              </a:rPr>
              <a:t>202350529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 err="1">
                <a:latin typeface="+mj-ea"/>
                <a:ea typeface="+mj-ea"/>
              </a:rPr>
              <a:t>Su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en-US" altLang="ko-KR" sz="2400" dirty="0" err="1">
                <a:latin typeface="+mj-ea"/>
                <a:ea typeface="+mj-ea"/>
              </a:rPr>
              <a:t>Heon</a:t>
            </a:r>
            <a:r>
              <a:rPr lang="en-US" altLang="ko-KR" sz="2400" dirty="0">
                <a:latin typeface="+mj-ea"/>
                <a:ea typeface="+mj-ea"/>
              </a:rPr>
              <a:t> Ha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99269" y="154773"/>
            <a:ext cx="1692810" cy="449543"/>
          </a:xfrm>
          <a:prstGeom prst="rect">
            <a:avLst/>
          </a:prstGeom>
        </p:spPr>
      </p:pic>
      <p:sp>
        <p:nvSpPr>
          <p:cNvPr id="6" name="TextBox 12"/>
          <p:cNvSpPr txBox="1"/>
          <p:nvPr/>
        </p:nvSpPr>
        <p:spPr>
          <a:xfrm>
            <a:off x="7792012" y="6502615"/>
            <a:ext cx="4386653" cy="296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 i="1">
                <a:solidFill>
                  <a:schemeClr val="accent5">
                    <a:lumMod val="50000"/>
                  </a:schemeClr>
                </a:solidFill>
                <a:latin typeface="맑은 고딕"/>
              </a:rPr>
              <a:t>Energy &amp; Material Circulation System Laboratory</a:t>
            </a:r>
            <a:endParaRPr lang="ko-KR" altLang="en-US" sz="1400" b="1" i="1">
              <a:solidFill>
                <a:schemeClr val="accent5">
                  <a:lumMod val="50000"/>
                </a:schemeClr>
              </a:solidFill>
              <a:latin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10E7F8-D1D9-4176-A03F-9AAEBA82A916}"/>
              </a:ext>
            </a:extLst>
          </p:cNvPr>
          <p:cNvSpPr txBox="1"/>
          <p:nvPr/>
        </p:nvSpPr>
        <p:spPr>
          <a:xfrm>
            <a:off x="567891" y="259882"/>
            <a:ext cx="8778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3.1 Mathematical model description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05FE73-EC5D-4D3C-A7FE-1BBDB0E9C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1" y="1034262"/>
            <a:ext cx="7925906" cy="22672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3B9624B-FDF7-43CE-AB6F-868306E70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70" y="3675798"/>
            <a:ext cx="7897327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0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99269" y="154773"/>
            <a:ext cx="1692810" cy="449543"/>
          </a:xfrm>
          <a:prstGeom prst="rect">
            <a:avLst/>
          </a:prstGeom>
        </p:spPr>
      </p:pic>
      <p:sp>
        <p:nvSpPr>
          <p:cNvPr id="6" name="TextBox 12"/>
          <p:cNvSpPr txBox="1"/>
          <p:nvPr/>
        </p:nvSpPr>
        <p:spPr>
          <a:xfrm>
            <a:off x="7792012" y="6502615"/>
            <a:ext cx="4386653" cy="296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 i="1">
                <a:solidFill>
                  <a:schemeClr val="accent5">
                    <a:lumMod val="50000"/>
                  </a:schemeClr>
                </a:solidFill>
                <a:latin typeface="맑은 고딕"/>
              </a:rPr>
              <a:t>Energy &amp; Material Circulation System Laboratory</a:t>
            </a:r>
            <a:endParaRPr lang="ko-KR" altLang="en-US" sz="1400" b="1" i="1">
              <a:solidFill>
                <a:schemeClr val="accent5">
                  <a:lumMod val="50000"/>
                </a:schemeClr>
              </a:solidFill>
              <a:latin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88A606-90EF-48F4-BE62-08D252F9D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98" y="671693"/>
            <a:ext cx="7916380" cy="22101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D9F117-D2CC-4878-9704-A17EB00F7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98" y="3338472"/>
            <a:ext cx="7916380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0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99269" y="154773"/>
            <a:ext cx="1692810" cy="449543"/>
          </a:xfrm>
          <a:prstGeom prst="rect">
            <a:avLst/>
          </a:prstGeom>
        </p:spPr>
      </p:pic>
      <p:sp>
        <p:nvSpPr>
          <p:cNvPr id="6" name="TextBox 12"/>
          <p:cNvSpPr txBox="1"/>
          <p:nvPr/>
        </p:nvSpPr>
        <p:spPr>
          <a:xfrm>
            <a:off x="7792012" y="6502615"/>
            <a:ext cx="4386653" cy="296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 i="1">
                <a:solidFill>
                  <a:schemeClr val="accent5">
                    <a:lumMod val="50000"/>
                  </a:schemeClr>
                </a:solidFill>
                <a:latin typeface="맑은 고딕"/>
              </a:rPr>
              <a:t>Energy &amp; Material Circulation System Laboratory</a:t>
            </a:r>
            <a:endParaRPr lang="ko-KR" altLang="en-US" sz="1400" b="1" i="1">
              <a:solidFill>
                <a:schemeClr val="accent5">
                  <a:lumMod val="50000"/>
                </a:schemeClr>
              </a:solidFill>
              <a:latin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720920-73A6-4DBA-8F0C-89AEAA5F1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22" y="1644724"/>
            <a:ext cx="7897327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7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99269" y="154773"/>
            <a:ext cx="1692810" cy="449543"/>
          </a:xfrm>
          <a:prstGeom prst="rect">
            <a:avLst/>
          </a:prstGeom>
        </p:spPr>
      </p:pic>
      <p:sp>
        <p:nvSpPr>
          <p:cNvPr id="6" name="TextBox 12"/>
          <p:cNvSpPr txBox="1"/>
          <p:nvPr/>
        </p:nvSpPr>
        <p:spPr>
          <a:xfrm>
            <a:off x="7792012" y="6502615"/>
            <a:ext cx="4386653" cy="296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 i="1">
                <a:solidFill>
                  <a:schemeClr val="accent5">
                    <a:lumMod val="50000"/>
                  </a:schemeClr>
                </a:solidFill>
                <a:latin typeface="맑은 고딕"/>
              </a:rPr>
              <a:t>Energy &amp; Material Circulation System Laboratory</a:t>
            </a:r>
            <a:endParaRPr lang="ko-KR" altLang="en-US" sz="1400" b="1" i="1">
              <a:solidFill>
                <a:schemeClr val="accent5">
                  <a:lumMod val="50000"/>
                </a:schemeClr>
              </a:solidFill>
              <a:latin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BA1448-2897-4A9A-B37B-76F38A620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44" y="379544"/>
            <a:ext cx="7916380" cy="360095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A4E1041-8728-46A0-9054-5CC529C3B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60" y="4176817"/>
            <a:ext cx="7868748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99269" y="154773"/>
            <a:ext cx="1692810" cy="449543"/>
          </a:xfrm>
          <a:prstGeom prst="rect">
            <a:avLst/>
          </a:prstGeom>
        </p:spPr>
      </p:pic>
      <p:sp>
        <p:nvSpPr>
          <p:cNvPr id="6" name="TextBox 12"/>
          <p:cNvSpPr txBox="1"/>
          <p:nvPr/>
        </p:nvSpPr>
        <p:spPr>
          <a:xfrm>
            <a:off x="7792012" y="6502615"/>
            <a:ext cx="4386653" cy="296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 i="1">
                <a:solidFill>
                  <a:schemeClr val="accent5">
                    <a:lumMod val="50000"/>
                  </a:schemeClr>
                </a:solidFill>
                <a:latin typeface="맑은 고딕"/>
              </a:rPr>
              <a:t>Energy &amp; Material Circulation System Laboratory</a:t>
            </a:r>
            <a:endParaRPr lang="ko-KR" altLang="en-US" sz="1400" b="1" i="1">
              <a:solidFill>
                <a:schemeClr val="accent5">
                  <a:lumMod val="50000"/>
                </a:schemeClr>
              </a:solidFill>
              <a:latin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2300BE-2C98-4923-AE69-CF6EDEDBF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361" y="904522"/>
            <a:ext cx="7954485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3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99269" y="154773"/>
            <a:ext cx="1692810" cy="449543"/>
          </a:xfrm>
          <a:prstGeom prst="rect">
            <a:avLst/>
          </a:prstGeom>
        </p:spPr>
      </p:pic>
      <p:sp>
        <p:nvSpPr>
          <p:cNvPr id="6" name="TextBox 12"/>
          <p:cNvSpPr txBox="1"/>
          <p:nvPr/>
        </p:nvSpPr>
        <p:spPr>
          <a:xfrm>
            <a:off x="7792012" y="6502615"/>
            <a:ext cx="4386653" cy="296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 i="1">
                <a:solidFill>
                  <a:schemeClr val="accent5">
                    <a:lumMod val="50000"/>
                  </a:schemeClr>
                </a:solidFill>
                <a:latin typeface="맑은 고딕"/>
              </a:rPr>
              <a:t>Energy &amp; Material Circulation System Laboratory</a:t>
            </a:r>
            <a:endParaRPr lang="ko-KR" altLang="en-US" sz="1400" b="1" i="1">
              <a:solidFill>
                <a:schemeClr val="accent5">
                  <a:lumMod val="50000"/>
                </a:schemeClr>
              </a:solidFill>
              <a:latin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6C26E4-F952-432D-8639-0531FCEA2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84" y="379544"/>
            <a:ext cx="9433309" cy="51672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6DF80C4-9064-40B5-A00E-03F23120A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84" y="5848487"/>
            <a:ext cx="4277322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6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99269" y="154773"/>
            <a:ext cx="1692810" cy="449543"/>
          </a:xfrm>
          <a:prstGeom prst="rect">
            <a:avLst/>
          </a:prstGeom>
        </p:spPr>
      </p:pic>
      <p:sp>
        <p:nvSpPr>
          <p:cNvPr id="6" name="TextBox 12"/>
          <p:cNvSpPr txBox="1"/>
          <p:nvPr/>
        </p:nvSpPr>
        <p:spPr>
          <a:xfrm>
            <a:off x="7792012" y="6502615"/>
            <a:ext cx="4386653" cy="296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 i="1">
                <a:solidFill>
                  <a:schemeClr val="accent5">
                    <a:lumMod val="50000"/>
                  </a:schemeClr>
                </a:solidFill>
                <a:latin typeface="맑은 고딕"/>
              </a:rPr>
              <a:t>Energy &amp; Material Circulation System Laboratory</a:t>
            </a:r>
            <a:endParaRPr lang="ko-KR" altLang="en-US" sz="1400" b="1" i="1">
              <a:solidFill>
                <a:schemeClr val="accent5">
                  <a:lumMod val="50000"/>
                </a:schemeClr>
              </a:solidFill>
              <a:latin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9DD2FB-FDCC-42D0-A4E0-3BB82E2C4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95" y="460559"/>
            <a:ext cx="7209297" cy="52375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08FBA8-72E9-47B6-B384-762FF5208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95" y="5947964"/>
            <a:ext cx="4115374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99269" y="154773"/>
            <a:ext cx="1692810" cy="449543"/>
          </a:xfrm>
          <a:prstGeom prst="rect">
            <a:avLst/>
          </a:prstGeom>
        </p:spPr>
      </p:pic>
      <p:sp>
        <p:nvSpPr>
          <p:cNvPr id="6" name="TextBox 12"/>
          <p:cNvSpPr txBox="1"/>
          <p:nvPr/>
        </p:nvSpPr>
        <p:spPr>
          <a:xfrm>
            <a:off x="7792012" y="6502615"/>
            <a:ext cx="4386653" cy="296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 i="1">
                <a:solidFill>
                  <a:schemeClr val="accent5">
                    <a:lumMod val="50000"/>
                  </a:schemeClr>
                </a:solidFill>
                <a:latin typeface="맑은 고딕"/>
              </a:rPr>
              <a:t>Energy &amp; Material Circulation System Laboratory</a:t>
            </a:r>
            <a:endParaRPr lang="ko-KR" altLang="en-US" sz="1400" b="1" i="1">
              <a:solidFill>
                <a:schemeClr val="accent5">
                  <a:lumMod val="50000"/>
                </a:schemeClr>
              </a:solidFill>
              <a:latin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5A8F9A-6588-4BAD-8DC2-CC9EC8B1C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723" y="447104"/>
            <a:ext cx="7059303" cy="52414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3DAD93A-D277-49DF-A84D-0FBDA47E3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723" y="5924724"/>
            <a:ext cx="5439534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5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99269" y="154773"/>
            <a:ext cx="1692810" cy="449543"/>
          </a:xfrm>
          <a:prstGeom prst="rect">
            <a:avLst/>
          </a:prstGeom>
        </p:spPr>
      </p:pic>
      <p:sp>
        <p:nvSpPr>
          <p:cNvPr id="6" name="TextBox 12"/>
          <p:cNvSpPr txBox="1"/>
          <p:nvPr/>
        </p:nvSpPr>
        <p:spPr>
          <a:xfrm>
            <a:off x="7792012" y="6502615"/>
            <a:ext cx="4386653" cy="296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 i="1">
                <a:solidFill>
                  <a:schemeClr val="accent5">
                    <a:lumMod val="50000"/>
                  </a:schemeClr>
                </a:solidFill>
                <a:latin typeface="맑은 고딕"/>
              </a:rPr>
              <a:t>Energy &amp; Material Circulation System Laboratory</a:t>
            </a:r>
            <a:endParaRPr lang="ko-KR" altLang="en-US" sz="1400" b="1" i="1">
              <a:solidFill>
                <a:schemeClr val="accent5">
                  <a:lumMod val="50000"/>
                </a:schemeClr>
              </a:solidFill>
              <a:latin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5E2804-C2BC-4E0A-A6E0-DCE296CEA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48" y="1674796"/>
            <a:ext cx="5405570" cy="35953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B121A2-BC7B-43AC-9181-2A65DEF89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48" y="5691958"/>
            <a:ext cx="6973273" cy="3238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19CB9E-D30C-4356-9D21-72B9C483E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019" y="1674796"/>
            <a:ext cx="5495589" cy="359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6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99269" y="154773"/>
            <a:ext cx="1692810" cy="449543"/>
          </a:xfrm>
          <a:prstGeom prst="rect">
            <a:avLst/>
          </a:prstGeom>
        </p:spPr>
      </p:pic>
      <p:sp>
        <p:nvSpPr>
          <p:cNvPr id="6" name="TextBox 12"/>
          <p:cNvSpPr txBox="1"/>
          <p:nvPr/>
        </p:nvSpPr>
        <p:spPr>
          <a:xfrm>
            <a:off x="7792012" y="6502615"/>
            <a:ext cx="4386653" cy="296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 i="1">
                <a:solidFill>
                  <a:schemeClr val="accent5">
                    <a:lumMod val="50000"/>
                  </a:schemeClr>
                </a:solidFill>
                <a:latin typeface="맑은 고딕"/>
              </a:rPr>
              <a:t>Energy &amp; Material Circulation System Laboratory</a:t>
            </a:r>
            <a:endParaRPr lang="ko-KR" altLang="en-US" sz="1400" b="1" i="1">
              <a:solidFill>
                <a:schemeClr val="accent5">
                  <a:lumMod val="50000"/>
                </a:schemeClr>
              </a:solidFill>
              <a:latin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4F5CCA-5ED5-4722-B503-2F5B1E0FB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20" y="1460819"/>
            <a:ext cx="4366553" cy="32651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9303E24-527B-4858-A87A-7AD035B7D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66" y="5216180"/>
            <a:ext cx="5620534" cy="3620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6EB1CD-87C4-424E-B769-D90B87316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385" y="1293212"/>
            <a:ext cx="4539888" cy="34327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10342D-DB3A-4A8A-9784-2E03129213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405" y="5216180"/>
            <a:ext cx="4105848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3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99269" y="154773"/>
            <a:ext cx="1692810" cy="449543"/>
          </a:xfrm>
          <a:prstGeom prst="rect">
            <a:avLst/>
          </a:prstGeom>
        </p:spPr>
      </p:pic>
      <p:sp>
        <p:nvSpPr>
          <p:cNvPr id="6" name="TextBox 12"/>
          <p:cNvSpPr txBox="1"/>
          <p:nvPr/>
        </p:nvSpPr>
        <p:spPr>
          <a:xfrm>
            <a:off x="7792012" y="6502615"/>
            <a:ext cx="4386653" cy="296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 i="1" dirty="0">
                <a:solidFill>
                  <a:schemeClr val="accent5">
                    <a:lumMod val="50000"/>
                  </a:schemeClr>
                </a:solidFill>
                <a:latin typeface="맑은 고딕"/>
              </a:rPr>
              <a:t>Energy &amp; Material Circulation System Laboratory</a:t>
            </a:r>
            <a:endParaRPr lang="ko-KR" altLang="en-US" sz="1400" b="1" i="1" dirty="0">
              <a:solidFill>
                <a:schemeClr val="accent5">
                  <a:lumMod val="50000"/>
                </a:schemeClr>
              </a:solidFill>
              <a:latin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A4AF5F-0048-465F-8EEB-D2AC440D9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911" y="1341590"/>
            <a:ext cx="9307390" cy="368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4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99269" y="154773"/>
            <a:ext cx="1692810" cy="449543"/>
          </a:xfrm>
          <a:prstGeom prst="rect">
            <a:avLst/>
          </a:prstGeom>
        </p:spPr>
      </p:pic>
      <p:sp>
        <p:nvSpPr>
          <p:cNvPr id="6" name="TextBox 12"/>
          <p:cNvSpPr txBox="1"/>
          <p:nvPr/>
        </p:nvSpPr>
        <p:spPr>
          <a:xfrm>
            <a:off x="7792012" y="6502615"/>
            <a:ext cx="4386653" cy="296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 i="1">
                <a:solidFill>
                  <a:schemeClr val="accent5">
                    <a:lumMod val="50000"/>
                  </a:schemeClr>
                </a:solidFill>
                <a:latin typeface="맑은 고딕"/>
              </a:rPr>
              <a:t>Energy &amp; Material Circulation System Laboratory</a:t>
            </a:r>
            <a:endParaRPr lang="ko-KR" altLang="en-US" sz="1400" b="1" i="1">
              <a:solidFill>
                <a:schemeClr val="accent5">
                  <a:lumMod val="50000"/>
                </a:schemeClr>
              </a:solidFill>
              <a:latin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D73833-45E7-480B-A368-CB7B7200E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483" y="459937"/>
            <a:ext cx="4951641" cy="48243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47CAFFB-B099-4B83-94FF-41856C665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483" y="5636450"/>
            <a:ext cx="7268589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5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99269" y="154773"/>
            <a:ext cx="1692810" cy="449543"/>
          </a:xfrm>
          <a:prstGeom prst="rect">
            <a:avLst/>
          </a:prstGeom>
        </p:spPr>
      </p:pic>
      <p:sp>
        <p:nvSpPr>
          <p:cNvPr id="6" name="TextBox 12"/>
          <p:cNvSpPr txBox="1"/>
          <p:nvPr/>
        </p:nvSpPr>
        <p:spPr>
          <a:xfrm>
            <a:off x="7792012" y="6502615"/>
            <a:ext cx="4386653" cy="296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 i="1">
                <a:solidFill>
                  <a:schemeClr val="accent5">
                    <a:lumMod val="50000"/>
                  </a:schemeClr>
                </a:solidFill>
                <a:latin typeface="맑은 고딕"/>
              </a:rPr>
              <a:t>Energy &amp; Material Circulation System Laboratory</a:t>
            </a:r>
            <a:endParaRPr lang="ko-KR" altLang="en-US" sz="1400" b="1" i="1">
              <a:solidFill>
                <a:schemeClr val="accent5">
                  <a:lumMod val="50000"/>
                </a:schemeClr>
              </a:solidFill>
              <a:latin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2085F7-DD37-4A74-835B-B93739A15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86" y="293947"/>
            <a:ext cx="6992326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1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99269" y="154773"/>
            <a:ext cx="1692810" cy="449543"/>
          </a:xfrm>
          <a:prstGeom prst="rect">
            <a:avLst/>
          </a:prstGeom>
        </p:spPr>
      </p:pic>
      <p:sp>
        <p:nvSpPr>
          <p:cNvPr id="6" name="TextBox 12"/>
          <p:cNvSpPr txBox="1"/>
          <p:nvPr/>
        </p:nvSpPr>
        <p:spPr>
          <a:xfrm>
            <a:off x="7792012" y="6502615"/>
            <a:ext cx="4386653" cy="296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 i="1">
                <a:solidFill>
                  <a:schemeClr val="accent5">
                    <a:lumMod val="50000"/>
                  </a:schemeClr>
                </a:solidFill>
                <a:latin typeface="맑은 고딕"/>
              </a:rPr>
              <a:t>Energy &amp; Material Circulation System Laboratory</a:t>
            </a:r>
            <a:endParaRPr lang="ko-KR" altLang="en-US" sz="1400" b="1" i="1">
              <a:solidFill>
                <a:schemeClr val="accent5">
                  <a:lumMod val="50000"/>
                </a:schemeClr>
              </a:solidFill>
              <a:latin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696EC3-2CDC-4021-8AF7-055E632A8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229" y="1346610"/>
            <a:ext cx="9207958" cy="41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99269" y="154773"/>
            <a:ext cx="1692810" cy="449543"/>
          </a:xfrm>
          <a:prstGeom prst="rect">
            <a:avLst/>
          </a:prstGeom>
        </p:spPr>
      </p:pic>
      <p:sp>
        <p:nvSpPr>
          <p:cNvPr id="6" name="TextBox 12"/>
          <p:cNvSpPr txBox="1"/>
          <p:nvPr/>
        </p:nvSpPr>
        <p:spPr>
          <a:xfrm>
            <a:off x="7792012" y="6502615"/>
            <a:ext cx="4386653" cy="296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 i="1">
                <a:solidFill>
                  <a:schemeClr val="accent5">
                    <a:lumMod val="50000"/>
                  </a:schemeClr>
                </a:solidFill>
                <a:latin typeface="맑은 고딕"/>
              </a:rPr>
              <a:t>Energy &amp; Material Circulation System Laboratory</a:t>
            </a:r>
            <a:endParaRPr lang="ko-KR" altLang="en-US" sz="1400" b="1" i="1">
              <a:solidFill>
                <a:schemeClr val="accent5">
                  <a:lumMod val="50000"/>
                </a:schemeClr>
              </a:solidFill>
              <a:latin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E83741-D86C-4B16-8689-58E067386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589" y="1205880"/>
            <a:ext cx="8618181" cy="5229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36C210-A53D-4943-9608-0FA78054FB55}"/>
              </a:ext>
            </a:extLst>
          </p:cNvPr>
          <p:cNvSpPr txBox="1"/>
          <p:nvPr/>
        </p:nvSpPr>
        <p:spPr>
          <a:xfrm>
            <a:off x="567891" y="259882"/>
            <a:ext cx="8778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1. Experimental setup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71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99269" y="154773"/>
            <a:ext cx="1692810" cy="449543"/>
          </a:xfrm>
          <a:prstGeom prst="rect">
            <a:avLst/>
          </a:prstGeom>
        </p:spPr>
      </p:pic>
      <p:sp>
        <p:nvSpPr>
          <p:cNvPr id="6" name="TextBox 12"/>
          <p:cNvSpPr txBox="1"/>
          <p:nvPr/>
        </p:nvSpPr>
        <p:spPr>
          <a:xfrm>
            <a:off x="7792012" y="6502615"/>
            <a:ext cx="4386653" cy="296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 i="1">
                <a:solidFill>
                  <a:schemeClr val="accent5">
                    <a:lumMod val="50000"/>
                  </a:schemeClr>
                </a:solidFill>
                <a:latin typeface="맑은 고딕"/>
              </a:rPr>
              <a:t>Energy &amp; Material Circulation System Laboratory</a:t>
            </a:r>
            <a:endParaRPr lang="ko-KR" altLang="en-US" sz="1400" b="1" i="1">
              <a:solidFill>
                <a:schemeClr val="accent5">
                  <a:lumMod val="50000"/>
                </a:schemeClr>
              </a:solidFill>
              <a:latin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6F5051-733E-4A41-AE52-9168DB93C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093" y="929866"/>
            <a:ext cx="9334176" cy="5247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F9371D-EA4C-4248-8FF8-A2C77BE0E604}"/>
              </a:ext>
            </a:extLst>
          </p:cNvPr>
          <p:cNvSpPr txBox="1"/>
          <p:nvPr/>
        </p:nvSpPr>
        <p:spPr>
          <a:xfrm>
            <a:off x="567891" y="259882"/>
            <a:ext cx="8778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1.1 Cross-sectional view of the evaporator 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99269" y="154773"/>
            <a:ext cx="1692810" cy="449543"/>
          </a:xfrm>
          <a:prstGeom prst="rect">
            <a:avLst/>
          </a:prstGeom>
        </p:spPr>
      </p:pic>
      <p:sp>
        <p:nvSpPr>
          <p:cNvPr id="6" name="TextBox 12"/>
          <p:cNvSpPr txBox="1"/>
          <p:nvPr/>
        </p:nvSpPr>
        <p:spPr>
          <a:xfrm>
            <a:off x="7792012" y="6502615"/>
            <a:ext cx="4386653" cy="296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 i="1">
                <a:solidFill>
                  <a:schemeClr val="accent5">
                    <a:lumMod val="50000"/>
                  </a:schemeClr>
                </a:solidFill>
                <a:latin typeface="맑은 고딕"/>
              </a:rPr>
              <a:t>Energy &amp; Material Circulation System Laboratory</a:t>
            </a:r>
            <a:endParaRPr lang="ko-KR" altLang="en-US" sz="1400" b="1" i="1">
              <a:solidFill>
                <a:schemeClr val="accent5">
                  <a:lumMod val="50000"/>
                </a:schemeClr>
              </a:solidFill>
              <a:latin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0325C0-7338-436E-B038-94D3B571D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181" y="1349780"/>
            <a:ext cx="7719195" cy="4625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17645F-3ADC-49C5-881C-A38C07E34A41}"/>
              </a:ext>
            </a:extLst>
          </p:cNvPr>
          <p:cNvSpPr txBox="1"/>
          <p:nvPr/>
        </p:nvSpPr>
        <p:spPr>
          <a:xfrm>
            <a:off x="567891" y="259882"/>
            <a:ext cx="8778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1.2 specification of the plate heat exchanger 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67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99269" y="154773"/>
            <a:ext cx="1692810" cy="449543"/>
          </a:xfrm>
          <a:prstGeom prst="rect">
            <a:avLst/>
          </a:prstGeom>
        </p:spPr>
      </p:pic>
      <p:sp>
        <p:nvSpPr>
          <p:cNvPr id="6" name="TextBox 12"/>
          <p:cNvSpPr txBox="1"/>
          <p:nvPr/>
        </p:nvSpPr>
        <p:spPr>
          <a:xfrm>
            <a:off x="7792012" y="6502615"/>
            <a:ext cx="4386653" cy="296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 i="1">
                <a:solidFill>
                  <a:schemeClr val="accent5">
                    <a:lumMod val="50000"/>
                  </a:schemeClr>
                </a:solidFill>
                <a:latin typeface="맑은 고딕"/>
              </a:rPr>
              <a:t>Energy &amp; Material Circulation System Laboratory</a:t>
            </a:r>
            <a:endParaRPr lang="ko-KR" altLang="en-US" sz="1400" b="1" i="1">
              <a:solidFill>
                <a:schemeClr val="accent5">
                  <a:lumMod val="50000"/>
                </a:schemeClr>
              </a:solidFill>
              <a:latin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D81F58-8DE4-4B06-B76B-E31FB9209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234" y="652075"/>
            <a:ext cx="7868748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7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99269" y="154773"/>
            <a:ext cx="1692810" cy="449543"/>
          </a:xfrm>
          <a:prstGeom prst="rect">
            <a:avLst/>
          </a:prstGeom>
        </p:spPr>
      </p:pic>
      <p:sp>
        <p:nvSpPr>
          <p:cNvPr id="6" name="TextBox 12"/>
          <p:cNvSpPr txBox="1"/>
          <p:nvPr/>
        </p:nvSpPr>
        <p:spPr>
          <a:xfrm>
            <a:off x="7792012" y="6502615"/>
            <a:ext cx="4386653" cy="296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 i="1">
                <a:solidFill>
                  <a:schemeClr val="accent5">
                    <a:lumMod val="50000"/>
                  </a:schemeClr>
                </a:solidFill>
                <a:latin typeface="맑은 고딕"/>
              </a:rPr>
              <a:t>Energy &amp; Material Circulation System Laboratory</a:t>
            </a:r>
            <a:endParaRPr lang="ko-KR" altLang="en-US" sz="1400" b="1" i="1">
              <a:solidFill>
                <a:schemeClr val="accent5">
                  <a:lumMod val="50000"/>
                </a:schemeClr>
              </a:solidFill>
              <a:latin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846D82-AB13-461D-9FD3-F427454A3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95" y="1444029"/>
            <a:ext cx="9077274" cy="396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8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99269" y="154773"/>
            <a:ext cx="1692810" cy="449543"/>
          </a:xfrm>
          <a:prstGeom prst="rect">
            <a:avLst/>
          </a:prstGeom>
        </p:spPr>
      </p:pic>
      <p:sp>
        <p:nvSpPr>
          <p:cNvPr id="6" name="TextBox 12"/>
          <p:cNvSpPr txBox="1"/>
          <p:nvPr/>
        </p:nvSpPr>
        <p:spPr>
          <a:xfrm>
            <a:off x="7792012" y="6502615"/>
            <a:ext cx="4386653" cy="296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 i="1">
                <a:solidFill>
                  <a:schemeClr val="accent5">
                    <a:lumMod val="50000"/>
                  </a:schemeClr>
                </a:solidFill>
                <a:latin typeface="맑은 고딕"/>
              </a:rPr>
              <a:t>Energy &amp; Material Circulation System Laboratory</a:t>
            </a:r>
            <a:endParaRPr lang="ko-KR" altLang="en-US" sz="1400" b="1" i="1">
              <a:solidFill>
                <a:schemeClr val="accent5">
                  <a:lumMod val="50000"/>
                </a:schemeClr>
              </a:solidFill>
              <a:latin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DE6B9-07D9-4AB0-BC4E-575BF6C91009}"/>
              </a:ext>
            </a:extLst>
          </p:cNvPr>
          <p:cNvSpPr txBox="1"/>
          <p:nvPr/>
        </p:nvSpPr>
        <p:spPr>
          <a:xfrm>
            <a:off x="567891" y="259882"/>
            <a:ext cx="8778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2.2 Data reduction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6ACE61-8CBB-41AB-BA6E-B28B3E858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1" y="967407"/>
            <a:ext cx="7935432" cy="4763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7077F0A-535D-4A97-B068-C030A8399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22" y="1638390"/>
            <a:ext cx="7887801" cy="8668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3227BB-0241-4E28-BAE5-01AAFF4E9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49" y="2627715"/>
            <a:ext cx="7878274" cy="466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D8218C-37F7-419B-B3B6-AAAEDB70B7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049" y="3320522"/>
            <a:ext cx="7878274" cy="8816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41520C-8543-4667-A542-B026821F3A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522" y="4352715"/>
            <a:ext cx="7868748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0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159</Words>
  <Application>Microsoft Office PowerPoint</Application>
  <PresentationFormat>와이드스크린</PresentationFormat>
  <Paragraphs>29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Arial</vt:lpstr>
      <vt:lpstr>Calibri</vt:lpstr>
      <vt:lpstr>times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하수헌</dc:creator>
  <cp:lastModifiedBy>jbnu</cp:lastModifiedBy>
  <cp:revision>9</cp:revision>
  <dcterms:created xsi:type="dcterms:W3CDTF">2023-02-26T11:35:41Z</dcterms:created>
  <dcterms:modified xsi:type="dcterms:W3CDTF">2024-05-12T09:57:15Z</dcterms:modified>
  <cp:version>1100.0100.01</cp:version>
</cp:coreProperties>
</file>